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66" r:id="rId5"/>
    <p:sldId id="267" r:id="rId6"/>
    <p:sldId id="268" r:id="rId7"/>
    <p:sldId id="269" r:id="rId8"/>
    <p:sldId id="270" r:id="rId9"/>
    <p:sldId id="271" r:id="rId10"/>
    <p:sldId id="272" r:id="rId11"/>
    <p:sldId id="273"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5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2/10/15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2/10/15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2/10/15</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2/10/15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2/10/15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2/10/15</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youtube.com/watch?v=4L5q0Y8hukU&amp;feature=g-up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youtube.com/watch?v=o3MABNumlB4&amp;feature=g-up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Readers Theater</a:t>
            </a:r>
            <a:endParaRPr lang="en-US" dirty="0"/>
          </a:p>
        </p:txBody>
      </p:sp>
      <p:sp>
        <p:nvSpPr>
          <p:cNvPr id="3" name="Text Placeholder 2"/>
          <p:cNvSpPr>
            <a:spLocks noGrp="1"/>
          </p:cNvSpPr>
          <p:nvPr>
            <p:ph type="body" idx="1"/>
          </p:nvPr>
        </p:nvSpPr>
        <p:spPr/>
        <p:txBody>
          <a:bodyPr/>
          <a:lstStyle/>
          <a:p>
            <a:r>
              <a:rPr lang="en-US" dirty="0" smtClean="0">
                <a:hlinkClick r:id="rId2"/>
              </a:rPr>
              <a:t>Video</a:t>
            </a:r>
            <a:endParaRPr lang="en-US" dirty="0"/>
          </a:p>
        </p:txBody>
      </p:sp>
    </p:spTree>
    <p:extLst>
      <p:ext uri="{BB962C8B-B14F-4D97-AF65-F5344CB8AC3E}">
        <p14:creationId xmlns:p14="http://schemas.microsoft.com/office/powerpoint/2010/main" val="1582865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8: Post-Production</a:t>
            </a:r>
            <a:endParaRPr lang="en-US" dirty="0"/>
          </a:p>
        </p:txBody>
      </p:sp>
      <p:sp>
        <p:nvSpPr>
          <p:cNvPr id="3" name="Content Placeholder 2"/>
          <p:cNvSpPr>
            <a:spLocks noGrp="1"/>
          </p:cNvSpPr>
          <p:nvPr>
            <p:ph idx="1"/>
          </p:nvPr>
        </p:nvSpPr>
        <p:spPr/>
        <p:txBody>
          <a:bodyPr/>
          <a:lstStyle/>
          <a:p>
            <a:r>
              <a:rPr lang="en-US" dirty="0" smtClean="0"/>
              <a:t>Students </a:t>
            </a:r>
            <a:r>
              <a:rPr lang="en-US" dirty="0"/>
              <a:t>learn how to upload the movies into the software, drop clips into the editing line, delete unused takes, reorder and cut clips, configure special effects, utilize transitions, add music, and create title and credit sequences. </a:t>
            </a:r>
            <a:endParaRPr lang="en-US" dirty="0" smtClean="0"/>
          </a:p>
          <a:p>
            <a:r>
              <a:rPr lang="en-US" dirty="0" smtClean="0"/>
              <a:t>How does this phase connect to literacy?</a:t>
            </a:r>
          </a:p>
          <a:p>
            <a:pPr marL="336550" lvl="1" indent="0">
              <a:buNone/>
            </a:pPr>
            <a:endParaRPr lang="en-US" dirty="0" smtClean="0"/>
          </a:p>
        </p:txBody>
      </p:sp>
    </p:spTree>
    <p:extLst>
      <p:ext uri="{BB962C8B-B14F-4D97-AF65-F5344CB8AC3E}">
        <p14:creationId xmlns:p14="http://schemas.microsoft.com/office/powerpoint/2010/main" val="745460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Sophia Finds a Turtle</a:t>
            </a:r>
            <a:endParaRPr lang="en-US" dirty="0"/>
          </a:p>
        </p:txBody>
      </p:sp>
      <p:sp>
        <p:nvSpPr>
          <p:cNvPr id="3" name="Text Placeholder 2"/>
          <p:cNvSpPr>
            <a:spLocks noGrp="1"/>
          </p:cNvSpPr>
          <p:nvPr>
            <p:ph type="body" idx="1"/>
          </p:nvPr>
        </p:nvSpPr>
        <p:spPr/>
        <p:txBody>
          <a:bodyPr/>
          <a:lstStyle/>
          <a:p>
            <a:r>
              <a:rPr lang="en-US" dirty="0" smtClean="0"/>
              <a:t>SPM Written and Produced by Second Graders</a:t>
            </a:r>
          </a:p>
          <a:p>
            <a:r>
              <a:rPr lang="en-US" dirty="0" smtClean="0"/>
              <a:t>Genre: Comedy. Method: Parody</a:t>
            </a:r>
          </a:p>
          <a:p>
            <a:r>
              <a:rPr lang="en-US" dirty="0" smtClean="0">
                <a:hlinkClick r:id="rId2"/>
              </a:rPr>
              <a:t>Video</a:t>
            </a:r>
            <a:endParaRPr lang="en-US" dirty="0"/>
          </a:p>
        </p:txBody>
      </p:sp>
    </p:spTree>
    <p:extLst>
      <p:ext uri="{BB962C8B-B14F-4D97-AF65-F5344CB8AC3E}">
        <p14:creationId xmlns:p14="http://schemas.microsoft.com/office/powerpoint/2010/main" val="1921350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SPMs and Literacy</a:t>
            </a:r>
            <a:endParaRPr lang="en-US" dirty="0"/>
          </a:p>
        </p:txBody>
      </p:sp>
      <p:sp>
        <p:nvSpPr>
          <p:cNvPr id="3" name="Content Placeholder 2"/>
          <p:cNvSpPr>
            <a:spLocks noGrp="1"/>
          </p:cNvSpPr>
          <p:nvPr>
            <p:ph idx="1"/>
          </p:nvPr>
        </p:nvSpPr>
        <p:spPr/>
        <p:txBody>
          <a:bodyPr/>
          <a:lstStyle/>
          <a:p>
            <a:r>
              <a:rPr lang="en-US" dirty="0" smtClean="0"/>
              <a:t>Students reflected </a:t>
            </a:r>
            <a:r>
              <a:rPr lang="en-US" dirty="0"/>
              <a:t>on their reading preference, identified different genres, composed summaries, drafted sequences, used their knowledge of story structure to deconstruct text and turn it into a new creation, rehearsed the script focusing on expressive and meaningful reading, proficiently wielded multiple technologies, and offered their unique </a:t>
            </a:r>
            <a:r>
              <a:rPr lang="en-US" dirty="0" smtClean="0"/>
              <a:t>understandings of text.</a:t>
            </a:r>
          </a:p>
          <a:p>
            <a:r>
              <a:rPr lang="en-US" dirty="0" smtClean="0"/>
              <a:t>They had a purpose.</a:t>
            </a:r>
          </a:p>
        </p:txBody>
      </p:sp>
    </p:spTree>
    <p:extLst>
      <p:ext uri="{BB962C8B-B14F-4D97-AF65-F5344CB8AC3E}">
        <p14:creationId xmlns:p14="http://schemas.microsoft.com/office/powerpoint/2010/main" val="3839321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Enhancing Authors’ Voice Through Scripting (Young &amp; </a:t>
            </a:r>
            <a:r>
              <a:rPr lang="en-US" sz="3600" dirty="0" err="1" smtClean="0"/>
              <a:t>Rasinski</a:t>
            </a:r>
            <a:r>
              <a:rPr lang="en-US" sz="3600" dirty="0" smtClean="0"/>
              <a:t>, 2011)</a:t>
            </a:r>
            <a:endParaRPr lang="en-US" sz="3600" dirty="0"/>
          </a:p>
        </p:txBody>
      </p:sp>
      <p:sp>
        <p:nvSpPr>
          <p:cNvPr id="3" name="Content Placeholder 2"/>
          <p:cNvSpPr>
            <a:spLocks noGrp="1"/>
          </p:cNvSpPr>
          <p:nvPr>
            <p:ph sz="half" idx="1"/>
          </p:nvPr>
        </p:nvSpPr>
        <p:spPr/>
        <p:txBody>
          <a:bodyPr/>
          <a:lstStyle/>
          <a:p>
            <a:r>
              <a:rPr lang="en-US" dirty="0" smtClean="0"/>
              <a:t>Parody</a:t>
            </a:r>
          </a:p>
          <a:p>
            <a:pPr lvl="1"/>
            <a:r>
              <a:rPr lang="en-US" dirty="0" smtClean="0"/>
              <a:t>Sophia Finds a Turtle</a:t>
            </a:r>
            <a:endParaRPr lang="en-US" dirty="0"/>
          </a:p>
        </p:txBody>
      </p:sp>
      <p:sp>
        <p:nvSpPr>
          <p:cNvPr id="4" name="Content Placeholder 3"/>
          <p:cNvSpPr>
            <a:spLocks noGrp="1"/>
          </p:cNvSpPr>
          <p:nvPr>
            <p:ph sz="half" idx="13"/>
          </p:nvPr>
        </p:nvSpPr>
        <p:spPr/>
        <p:txBody>
          <a:bodyPr/>
          <a:lstStyle/>
          <a:p>
            <a:r>
              <a:rPr lang="en-US" dirty="0" smtClean="0"/>
              <a:t>Take it a Step Further with SPMS</a:t>
            </a:r>
            <a:endParaRPr lang="en-US" dirty="0"/>
          </a:p>
        </p:txBody>
      </p:sp>
      <p:sp>
        <p:nvSpPr>
          <p:cNvPr id="5" name="Content Placeholder 4"/>
          <p:cNvSpPr>
            <a:spLocks noGrp="1"/>
          </p:cNvSpPr>
          <p:nvPr>
            <p:ph sz="half" idx="14"/>
          </p:nvPr>
        </p:nvSpPr>
        <p:spPr/>
        <p:txBody>
          <a:bodyPr/>
          <a:lstStyle/>
          <a:p>
            <a:r>
              <a:rPr lang="en-US" dirty="0" smtClean="0"/>
              <a:t>Mentor Text</a:t>
            </a:r>
          </a:p>
          <a:p>
            <a:pPr lvl="1"/>
            <a:r>
              <a:rPr lang="en-US" dirty="0" smtClean="0"/>
              <a:t>Voice Variation of Billy Goats Gruff</a:t>
            </a:r>
          </a:p>
        </p:txBody>
      </p:sp>
      <p:sp>
        <p:nvSpPr>
          <p:cNvPr id="6" name="Content Placeholder 5"/>
          <p:cNvSpPr>
            <a:spLocks noGrp="1"/>
          </p:cNvSpPr>
          <p:nvPr>
            <p:ph sz="half" idx="15"/>
          </p:nvPr>
        </p:nvSpPr>
        <p:spPr/>
        <p:txBody>
          <a:bodyPr/>
          <a:lstStyle/>
          <a:p>
            <a:r>
              <a:rPr lang="en-US" dirty="0" smtClean="0"/>
              <a:t>Scratch</a:t>
            </a:r>
          </a:p>
          <a:p>
            <a:pPr lvl="1"/>
            <a:r>
              <a:rPr lang="en-US" dirty="0" smtClean="0"/>
              <a:t>King Kong </a:t>
            </a:r>
            <a:r>
              <a:rPr lang="en-US" dirty="0" err="1" smtClean="0"/>
              <a:t>vs</a:t>
            </a:r>
            <a:r>
              <a:rPr lang="en-US" dirty="0" smtClean="0"/>
              <a:t> Second Grade</a:t>
            </a:r>
            <a:endParaRPr lang="en-US" dirty="0"/>
          </a:p>
        </p:txBody>
      </p:sp>
    </p:spTree>
    <p:extLst>
      <p:ext uri="{BB962C8B-B14F-4D97-AF65-F5344CB8AC3E}">
        <p14:creationId xmlns:p14="http://schemas.microsoft.com/office/powerpoint/2010/main" val="2088045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Produced Movies (Young &amp; </a:t>
            </a:r>
            <a:r>
              <a:rPr lang="en-US" dirty="0" err="1" smtClean="0"/>
              <a:t>Rasinski</a:t>
            </a:r>
            <a:r>
              <a:rPr lang="en-US" dirty="0" smtClean="0"/>
              <a:t>, in press)</a:t>
            </a:r>
            <a:endParaRPr lang="en-US" dirty="0"/>
          </a:p>
        </p:txBody>
      </p:sp>
      <p:sp>
        <p:nvSpPr>
          <p:cNvPr id="3" name="Content Placeholder 2"/>
          <p:cNvSpPr>
            <a:spLocks noGrp="1"/>
          </p:cNvSpPr>
          <p:nvPr>
            <p:ph idx="1"/>
          </p:nvPr>
        </p:nvSpPr>
        <p:spPr/>
        <p:txBody>
          <a:bodyPr>
            <a:normAutofit fontScale="85000" lnSpcReduction="20000"/>
          </a:bodyPr>
          <a:lstStyle/>
          <a:p>
            <a:r>
              <a:rPr lang="en-US" i="1" dirty="0"/>
              <a:t>Phase 1: Grouping</a:t>
            </a:r>
            <a:r>
              <a:rPr lang="en-US" dirty="0"/>
              <a:t> </a:t>
            </a:r>
          </a:p>
          <a:p>
            <a:r>
              <a:rPr lang="en-US" i="1" dirty="0"/>
              <a:t>Phase 2: Idea Development</a:t>
            </a:r>
            <a:r>
              <a:rPr lang="en-US" dirty="0"/>
              <a:t> </a:t>
            </a:r>
          </a:p>
          <a:p>
            <a:r>
              <a:rPr lang="en-US" i="1" dirty="0"/>
              <a:t>Phase 3: Script Treatment</a:t>
            </a:r>
            <a:r>
              <a:rPr lang="en-US" dirty="0"/>
              <a:t> </a:t>
            </a:r>
          </a:p>
          <a:p>
            <a:r>
              <a:rPr lang="en-US" i="1" dirty="0"/>
              <a:t>Phase 4: Storyboard</a:t>
            </a:r>
            <a:r>
              <a:rPr lang="en-US" dirty="0"/>
              <a:t> </a:t>
            </a:r>
          </a:p>
          <a:p>
            <a:r>
              <a:rPr lang="en-US" i="1" dirty="0"/>
              <a:t>Phase 5: Scripting</a:t>
            </a:r>
            <a:r>
              <a:rPr lang="en-US" dirty="0"/>
              <a:t> </a:t>
            </a:r>
          </a:p>
          <a:p>
            <a:r>
              <a:rPr lang="en-US" i="1" dirty="0"/>
              <a:t>Phase 7: Filming</a:t>
            </a:r>
            <a:endParaRPr lang="en-US" dirty="0"/>
          </a:p>
          <a:p>
            <a:r>
              <a:rPr lang="en-US" i="1" dirty="0"/>
              <a:t>Phase 8: Post-Production</a:t>
            </a:r>
            <a:r>
              <a:rPr lang="en-US" dirty="0"/>
              <a:t> </a:t>
            </a:r>
          </a:p>
        </p:txBody>
      </p:sp>
    </p:spTree>
    <p:extLst>
      <p:ext uri="{BB962C8B-B14F-4D97-AF65-F5344CB8AC3E}">
        <p14:creationId xmlns:p14="http://schemas.microsoft.com/office/powerpoint/2010/main" val="367417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 Grouping</a:t>
            </a:r>
            <a:endParaRPr lang="en-US" dirty="0"/>
          </a:p>
        </p:txBody>
      </p:sp>
      <p:sp>
        <p:nvSpPr>
          <p:cNvPr id="3" name="Content Placeholder 2"/>
          <p:cNvSpPr>
            <a:spLocks noGrp="1"/>
          </p:cNvSpPr>
          <p:nvPr>
            <p:ph idx="1"/>
          </p:nvPr>
        </p:nvSpPr>
        <p:spPr/>
        <p:txBody>
          <a:bodyPr/>
          <a:lstStyle/>
          <a:p>
            <a:r>
              <a:rPr lang="en-US" dirty="0" smtClean="0"/>
              <a:t>Students groups are selected based preferred genre.</a:t>
            </a:r>
          </a:p>
          <a:p>
            <a:r>
              <a:rPr lang="en-US" dirty="0" smtClean="0"/>
              <a:t>How does this phase connect to literacy?</a:t>
            </a:r>
          </a:p>
          <a:p>
            <a:pPr marL="336550" lvl="1" indent="0">
              <a:buNone/>
            </a:pPr>
            <a:endParaRPr lang="en-US" dirty="0" smtClean="0"/>
          </a:p>
        </p:txBody>
      </p:sp>
    </p:spTree>
    <p:extLst>
      <p:ext uri="{BB962C8B-B14F-4D97-AF65-F5344CB8AC3E}">
        <p14:creationId xmlns:p14="http://schemas.microsoft.com/office/powerpoint/2010/main" val="508828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 Idea Development</a:t>
            </a:r>
            <a:endParaRPr lang="en-US" dirty="0"/>
          </a:p>
        </p:txBody>
      </p:sp>
      <p:sp>
        <p:nvSpPr>
          <p:cNvPr id="3" name="Content Placeholder 2"/>
          <p:cNvSpPr>
            <a:spLocks noGrp="1"/>
          </p:cNvSpPr>
          <p:nvPr>
            <p:ph idx="1"/>
          </p:nvPr>
        </p:nvSpPr>
        <p:spPr/>
        <p:txBody>
          <a:bodyPr/>
          <a:lstStyle/>
          <a:p>
            <a:r>
              <a:rPr lang="en-US" dirty="0" smtClean="0"/>
              <a:t>Students choose method for creating scripts: mentor, parody, or scratch</a:t>
            </a:r>
          </a:p>
          <a:p>
            <a:r>
              <a:rPr lang="en-US" dirty="0" smtClean="0"/>
              <a:t>How does this phase connect to literacy?</a:t>
            </a:r>
          </a:p>
          <a:p>
            <a:pPr marL="336550" lvl="1" indent="0">
              <a:buNone/>
            </a:pPr>
            <a:endParaRPr lang="en-US" dirty="0" smtClean="0"/>
          </a:p>
        </p:txBody>
      </p:sp>
    </p:spTree>
    <p:extLst>
      <p:ext uri="{BB962C8B-B14F-4D97-AF65-F5344CB8AC3E}">
        <p14:creationId xmlns:p14="http://schemas.microsoft.com/office/powerpoint/2010/main" val="4048230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3: Script Treatment</a:t>
            </a:r>
            <a:endParaRPr lang="en-US" dirty="0"/>
          </a:p>
        </p:txBody>
      </p:sp>
      <p:sp>
        <p:nvSpPr>
          <p:cNvPr id="3" name="Content Placeholder 2"/>
          <p:cNvSpPr>
            <a:spLocks noGrp="1"/>
          </p:cNvSpPr>
          <p:nvPr>
            <p:ph idx="1"/>
          </p:nvPr>
        </p:nvSpPr>
        <p:spPr/>
        <p:txBody>
          <a:bodyPr/>
          <a:lstStyle/>
          <a:p>
            <a:r>
              <a:rPr lang="en-US" dirty="0" smtClean="0"/>
              <a:t>Students choose method for creating scripts: mentor, parody, or scratch</a:t>
            </a:r>
          </a:p>
          <a:p>
            <a:r>
              <a:rPr lang="en-US" dirty="0" smtClean="0"/>
              <a:t>Assign roles</a:t>
            </a:r>
          </a:p>
          <a:p>
            <a:r>
              <a:rPr lang="en-US" dirty="0" smtClean="0"/>
              <a:t>How does this phase connect to literacy?</a:t>
            </a:r>
          </a:p>
          <a:p>
            <a:pPr marL="336550" lvl="1" indent="0">
              <a:buNone/>
            </a:pPr>
            <a:endParaRPr lang="en-US" dirty="0" smtClean="0"/>
          </a:p>
        </p:txBody>
      </p:sp>
    </p:spTree>
    <p:extLst>
      <p:ext uri="{BB962C8B-B14F-4D97-AF65-F5344CB8AC3E}">
        <p14:creationId xmlns:p14="http://schemas.microsoft.com/office/powerpoint/2010/main" val="736388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4: Storyboard</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r>
              <a:rPr lang="en-US" dirty="0" smtClean="0"/>
              <a:t>How does this phase connect to literacy?</a:t>
            </a:r>
          </a:p>
          <a:p>
            <a:pPr marL="336550" lvl="1" indent="0">
              <a:buNone/>
            </a:pPr>
            <a:endParaRPr lang="en-US" dirty="0" smtClean="0"/>
          </a:p>
        </p:txBody>
      </p:sp>
      <p:pic>
        <p:nvPicPr>
          <p:cNvPr id="4" name="Picture 3"/>
          <p:cNvPicPr>
            <a:picLocks noChangeAspect="1"/>
          </p:cNvPicPr>
          <p:nvPr/>
        </p:nvPicPr>
        <p:blipFill>
          <a:blip r:embed="rId2"/>
          <a:stretch>
            <a:fillRect/>
          </a:stretch>
        </p:blipFill>
        <p:spPr>
          <a:xfrm>
            <a:off x="2293859" y="1488141"/>
            <a:ext cx="4483100" cy="3962400"/>
          </a:xfrm>
          <a:prstGeom prst="rect">
            <a:avLst/>
          </a:prstGeom>
        </p:spPr>
      </p:pic>
    </p:spTree>
    <p:extLst>
      <p:ext uri="{BB962C8B-B14F-4D97-AF65-F5344CB8AC3E}">
        <p14:creationId xmlns:p14="http://schemas.microsoft.com/office/powerpoint/2010/main" val="3095413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6: Scripting</a:t>
            </a:r>
            <a:endParaRPr lang="en-US" dirty="0"/>
          </a:p>
        </p:txBody>
      </p:sp>
      <p:sp>
        <p:nvSpPr>
          <p:cNvPr id="3" name="Content Placeholder 2"/>
          <p:cNvSpPr>
            <a:spLocks noGrp="1"/>
          </p:cNvSpPr>
          <p:nvPr>
            <p:ph idx="1"/>
          </p:nvPr>
        </p:nvSpPr>
        <p:spPr/>
        <p:txBody>
          <a:bodyPr/>
          <a:lstStyle/>
          <a:p>
            <a:r>
              <a:rPr lang="en-US" dirty="0" smtClean="0"/>
              <a:t>As students </a:t>
            </a:r>
            <a:r>
              <a:rPr lang="en-US" dirty="0"/>
              <a:t>create their scripts they are analyzing the original text from the point of view of the writer.  What did the author do to make his or her writing so engaging?  How can we incorporate those features into my script</a:t>
            </a:r>
            <a:r>
              <a:rPr lang="en-US" dirty="0" smtClean="0"/>
              <a:t>?</a:t>
            </a:r>
          </a:p>
          <a:p>
            <a:r>
              <a:rPr lang="en-US" dirty="0" smtClean="0"/>
              <a:t>Students practice their lines.</a:t>
            </a:r>
            <a:endParaRPr lang="en-US" dirty="0"/>
          </a:p>
          <a:p>
            <a:r>
              <a:rPr lang="en-US" dirty="0" smtClean="0"/>
              <a:t>How does this phase connect to literacy?</a:t>
            </a:r>
          </a:p>
          <a:p>
            <a:pPr marL="336550" lvl="1" indent="0">
              <a:buNone/>
            </a:pPr>
            <a:endParaRPr lang="en-US" dirty="0" smtClean="0"/>
          </a:p>
        </p:txBody>
      </p:sp>
    </p:spTree>
    <p:extLst>
      <p:ext uri="{BB962C8B-B14F-4D97-AF65-F5344CB8AC3E}">
        <p14:creationId xmlns:p14="http://schemas.microsoft.com/office/powerpoint/2010/main" val="848703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7: Production</a:t>
            </a:r>
            <a:endParaRPr lang="en-US" dirty="0"/>
          </a:p>
        </p:txBody>
      </p:sp>
      <p:sp>
        <p:nvSpPr>
          <p:cNvPr id="3" name="Content Placeholder 2"/>
          <p:cNvSpPr>
            <a:spLocks noGrp="1"/>
          </p:cNvSpPr>
          <p:nvPr>
            <p:ph idx="1"/>
          </p:nvPr>
        </p:nvSpPr>
        <p:spPr/>
        <p:txBody>
          <a:bodyPr/>
          <a:lstStyle/>
          <a:p>
            <a:r>
              <a:rPr lang="en-US" dirty="0"/>
              <a:t>The student director runs the production of each scene, with input, of course, from other members of the production (and me). The director carries the storyboard and script, leads the class to filming locations, makes sure all props and materials are ready, and directs characters’ actions and assists with their lines. </a:t>
            </a:r>
            <a:endParaRPr lang="en-US" dirty="0" smtClean="0"/>
          </a:p>
          <a:p>
            <a:r>
              <a:rPr lang="en-US" dirty="0" smtClean="0"/>
              <a:t>How does this phase connect to literacy?</a:t>
            </a:r>
          </a:p>
          <a:p>
            <a:pPr marL="336550" lvl="1" indent="0">
              <a:buNone/>
            </a:pPr>
            <a:endParaRPr lang="en-US" dirty="0" smtClean="0"/>
          </a:p>
        </p:txBody>
      </p:sp>
    </p:spTree>
    <p:extLst>
      <p:ext uri="{BB962C8B-B14F-4D97-AF65-F5344CB8AC3E}">
        <p14:creationId xmlns:p14="http://schemas.microsoft.com/office/powerpoint/2010/main" val="36285236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307</TotalTime>
  <Words>449</Words>
  <Application>Microsoft Macintosh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Genesis</vt:lpstr>
      <vt:lpstr>Implementing Readers Theater</vt:lpstr>
      <vt:lpstr>Enhancing Authors’ Voice Through Scripting (Young &amp; Rasinski, 2011)</vt:lpstr>
      <vt:lpstr>Student Produced Movies (Young &amp; Rasinski, in press)</vt:lpstr>
      <vt:lpstr>Phase 1: Grouping</vt:lpstr>
      <vt:lpstr>Phase 2: Idea Development</vt:lpstr>
      <vt:lpstr>Phase 3: Script Treatment</vt:lpstr>
      <vt:lpstr>Phase 4: Storyboard</vt:lpstr>
      <vt:lpstr>Phase 6: Scripting</vt:lpstr>
      <vt:lpstr>Phase 7: Production</vt:lpstr>
      <vt:lpstr>Phase 8: Post-Production</vt:lpstr>
      <vt:lpstr>Sophia Finds a Turtle</vt:lpstr>
      <vt:lpstr>SPMs and Literacy</vt:lpstr>
    </vt:vector>
  </TitlesOfParts>
  <Company>MISD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Extending Readers Theater</dc:title>
  <dc:creator>McKinney ISD</dc:creator>
  <cp:lastModifiedBy>Tyler Mann</cp:lastModifiedBy>
  <cp:revision>16</cp:revision>
  <dcterms:created xsi:type="dcterms:W3CDTF">2012-11-17T13:07:03Z</dcterms:created>
  <dcterms:modified xsi:type="dcterms:W3CDTF">2015-02-10T17:11:36Z</dcterms:modified>
</cp:coreProperties>
</file>